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omments/comment1.xml" ContentType="application/vnd.openxmlformats-officedocument.presentationml.comment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7" r:id="rId17"/>
    <p:sldMasterId id="2147483901" r:id="rId18"/>
    <p:sldMasterId id="2147483913" r:id="rId19"/>
  </p:sldMasterIdLst>
  <p:notesMasterIdLst>
    <p:notesMasterId r:id="rId55"/>
  </p:notesMasterIdLst>
  <p:sldIdLst>
    <p:sldId id="307" r:id="rId20"/>
    <p:sldId id="257" r:id="rId21"/>
    <p:sldId id="295" r:id="rId22"/>
    <p:sldId id="305" r:id="rId23"/>
    <p:sldId id="286" r:id="rId24"/>
    <p:sldId id="287" r:id="rId25"/>
    <p:sldId id="282" r:id="rId26"/>
    <p:sldId id="308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09" r:id="rId47"/>
    <p:sldId id="312" r:id="rId48"/>
    <p:sldId id="313" r:id="rId49"/>
    <p:sldId id="337" r:id="rId50"/>
    <p:sldId id="315" r:id="rId51"/>
    <p:sldId id="281" r:id="rId52"/>
    <p:sldId id="316" r:id="rId53"/>
    <p:sldId id="33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65" autoAdjust="0"/>
    <p:restoredTop sz="94660"/>
  </p:normalViewPr>
  <p:slideViewPr>
    <p:cSldViewPr>
      <p:cViewPr varScale="1">
        <p:scale>
          <a:sx n="74" d="100"/>
          <a:sy n="74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25T18:02:14.418" idx="2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7098E-6F15-43FF-A861-4D0A28F05805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70BEC-C76F-4ABF-B6B8-A0B2333AA0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152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D340B-7EBA-4B98-A5BB-49AB6B3C9AF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87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D340B-7EBA-4B98-A5BB-49AB6B3C9AF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72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D340B-7EBA-4B98-A5BB-49AB6B3C9AF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804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D340B-7EBA-4B98-A5BB-49AB6B3C9AF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708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23B-3E40-4ABF-AD08-D2134738B7A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65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0142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3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9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2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1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2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6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64782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3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9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085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3580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4534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157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13989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65441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8636239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57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0024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23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73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05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98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11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045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3002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23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73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209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64589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178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89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5602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995315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43345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DCC80-AAE5-4134-93F7-F1D6C63BFC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9B197-05B9-4A0E-9CF0-4D9F95F16A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48655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5392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0981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13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53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85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78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01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787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5089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13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53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707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35671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97890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8819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4120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422319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26A01-4E66-4B60-8DA9-0CE936F400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83DF-CED1-49C2-A6A9-44DC6A0F93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01176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3234868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5205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0074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461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5395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048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73418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80651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9552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73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F676-01DE-40DE-98AB-E471F5475D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C088-517B-4069-B90A-FA7A9C9C30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8986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91419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9210638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1311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9760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441" y="2129985"/>
            <a:ext cx="7773122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2316" y="3885530"/>
            <a:ext cx="6400796" cy="1752666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9CBC6E7-D825-47D3-A4CF-4974D51AE76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35601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7C23C21-FA2D-4592-B9CD-DB901607990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8160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882" y="4406862"/>
            <a:ext cx="7771678" cy="1362381"/>
          </a:xfrm>
        </p:spPr>
        <p:txBody>
          <a:bodyPr anchor="t" anchorCtr="0"/>
          <a:lstStyle>
            <a:lvl1pPr algn="l">
              <a:defRPr sz="36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882" y="2906223"/>
            <a:ext cx="7771678" cy="1500639"/>
          </a:xfrm>
        </p:spPr>
        <p:txBody>
          <a:bodyPr anchor="b"/>
          <a:lstStyle>
            <a:lvl1pPr marL="0" indent="0">
              <a:buNone/>
              <a:defRPr sz="18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B182D47-1E6C-443F-9DF7-A2FCDEB68C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597523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6483" y="1604331"/>
            <a:ext cx="4044963" cy="452639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39680" y="1604331"/>
            <a:ext cx="4046397" cy="452639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F8C251-AC08-46FB-BB1D-442FC2E4EC7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65467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917" y="275072"/>
            <a:ext cx="8229604" cy="11420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917" y="1535196"/>
            <a:ext cx="4039198" cy="639424"/>
          </a:xfrm>
        </p:spPr>
        <p:txBody>
          <a:bodyPr anchor="b"/>
          <a:lstStyle>
            <a:lvl1pPr marL="0" indent="0">
              <a:buNone/>
              <a:defRPr sz="22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57917" y="2174630"/>
            <a:ext cx="4039198" cy="3951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435" y="1535196"/>
            <a:ext cx="4042076" cy="639424"/>
          </a:xfrm>
        </p:spPr>
        <p:txBody>
          <a:bodyPr anchor="b"/>
          <a:lstStyle>
            <a:lvl1pPr marL="0" indent="0">
              <a:buNone/>
              <a:defRPr sz="22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45435" y="2174630"/>
            <a:ext cx="4042076" cy="3951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CF2069E-BB7C-4F0B-8276-9EFB5C186E5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44746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69175D-EB28-46B1-BFCF-3B551A77AD6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08325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23E12-3ED0-4B57-96A2-21053E2BE5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1F4AA-4028-4DC5-ACAF-6361B11616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197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003E818-34D7-4EBB-879B-A1213496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47806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917" y="273628"/>
            <a:ext cx="3008163" cy="1160765"/>
          </a:xfrm>
        </p:spPr>
        <p:txBody>
          <a:bodyPr anchor="b" anchorCtr="0"/>
          <a:lstStyle>
            <a:lvl1pPr algn="l"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575516" y="273627"/>
            <a:ext cx="5111995" cy="58527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917" y="1434394"/>
            <a:ext cx="3008163" cy="4692013"/>
          </a:xfrm>
        </p:spPr>
        <p:txBody>
          <a:bodyPr/>
          <a:lstStyle>
            <a:lvl1pPr marL="0" indent="0"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65A3C94-A1FD-4017-858F-BABB1842C14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10331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802" y="4800026"/>
            <a:ext cx="5486396" cy="567421"/>
          </a:xfrm>
        </p:spPr>
        <p:txBody>
          <a:bodyPr anchor="b" anchorCtr="0"/>
          <a:lstStyle>
            <a:lvl1pPr algn="l"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802" y="612067"/>
            <a:ext cx="5486396" cy="41159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802" y="5367447"/>
            <a:ext cx="5486396" cy="805048"/>
          </a:xfrm>
        </p:spPr>
        <p:txBody>
          <a:bodyPr/>
          <a:lstStyle>
            <a:lvl1pPr marL="0" indent="0"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889137F-9058-4EBA-893B-822B00BC09B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956709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591150F-5254-4464-833B-1F395FB54E1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07417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764" y="273627"/>
            <a:ext cx="2056323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6482" y="273627"/>
            <a:ext cx="6035038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74B5406-83AB-489E-9B76-20552C951FC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18307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25274-FBE9-4D9F-AF84-C3A307BFD8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6481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2AE2-49D1-4DEC-926C-C9006C57EC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0601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B3097-6206-41B1-8A63-45F4290FD9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1881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D3A6-E49F-4F4C-95E2-DC9D6CC14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211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E7615-C251-4CB2-ABD4-1871868A4D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476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1FD6-A91C-4907-836D-5DCA6660C2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273-8480-44B6-8B32-1504B3A519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1696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2CD5A-3707-46EE-A8DF-5FB1874834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0715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9D970-A42B-49F4-835F-04348D5A5D1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7566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8354-5C87-491A-9082-53ADEC6F7D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792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D5CC9-0F19-427E-8257-5CC5F3A9C0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1835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6F040-3E5A-4165-A1D4-80FCBD4D32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73614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1B917-E883-49D7-8353-E7FA7D83BE7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4717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B45F3-C8D3-432D-B3EA-296E96B759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0BB96-80CF-4BEA-848D-1449EA1D13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2290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F2D-5F98-4CE9-A8F5-013FBDAE32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2DCB-027C-4F96-A4B4-2D8BAFE772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7482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E651-7A67-4797-A25B-243C2CD017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1F27-5FAA-498A-BBB5-0BC9DD60A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54258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0B604-F263-44C5-8EF8-598D4FDB05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C4C52-BD4A-4C58-9876-8F25CE5935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292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ECE5-05FD-415F-848D-D6145A0F8A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21A-F7BB-47F1-A073-F333B3B86F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56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4A5D-5A42-4971-8C94-98E8CA8CE4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5B7C-6DDF-47EB-A8E9-0922530BEA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2210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0B69-FFE8-4871-9E44-F52BAFA485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B28A-7CDC-40E9-8FE0-0BEA32732D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8443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26D3-AFC9-4990-87E7-F00AA20EEA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0932-D0CB-4F62-965C-3824C6BFFD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2612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3B9F-4172-43AC-8D31-DEC84B62E5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C6FF8-301A-4CBC-AF27-61F090E4E6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0633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F79DC-9CAF-4625-97A2-5B0E3D3759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A98C9-CE05-4453-A1E2-DA6697442D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30062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75BD1-66D4-4277-9FED-17B8974EAB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DAF64-D26F-4C89-BA1E-13DA8A5690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3960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E7CE-AEDF-4328-9EAA-608FE22887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9756-FF18-4BA7-B26D-A0C053601C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0163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Мультимедиа 6"/>
          <p:cNvSpPr>
            <a:spLocks noGrp="1"/>
          </p:cNvSpPr>
          <p:nvPr>
            <p:ph type="media" sz="quarter" idx="13"/>
          </p:nvPr>
        </p:nvSpPr>
        <p:spPr>
          <a:xfrm>
            <a:off x="2500313" y="2714625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FA6B6-1BBD-4BA7-B0CD-E3AA61EBA3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4845-B7ED-4C3D-AB6C-7292D4625D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8932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3658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71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7D118-46D5-4371-9CDB-3F9C0DC2DE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5BD71-507E-4B26-AABA-0A737F3BE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3831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2895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8969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3473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03885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3910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7881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79361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8696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7262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288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DC100-CDD6-43F4-B332-D6F774EE2C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237AF-3F14-4C78-801D-B11C2D895A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01299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1177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2483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74701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8338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040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4714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16513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210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2202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73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5E141-58EB-42DF-8AB7-CE585AF1EA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FEDAC-6516-441F-BA9C-9947F1896F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3938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F590-BD52-444C-9F8D-3EE1CEE283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863F7-8F06-40A7-9BA8-03BA9AEAA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0522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F88B-B548-4831-BB3C-99ACFC66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D5B1-8B3D-4912-8439-C8461DB987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11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6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9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8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55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06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842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6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686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846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402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0307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747756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175061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885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844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57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89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82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53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464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70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57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413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836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30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38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33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9321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104644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059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658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5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8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7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5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32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820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5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95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3289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61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90" y="185988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0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181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01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61879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16747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06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15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43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75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68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46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5610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586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43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122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777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7114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3248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842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933151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375613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7846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657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33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65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58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41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9709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684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33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61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1367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807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6092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72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962062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436514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7113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591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2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5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4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35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7971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741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2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767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3488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211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681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827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709094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007126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4014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612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807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139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332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4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228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067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48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95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7642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40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807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/>
                </a:solidFill>
              </a:rPr>
              <a:pPr/>
              <a:t>28.05.2021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91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4050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038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8162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2498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2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2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7592483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23BB10A-F556-45AE-B0A8-78AC99E2896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54D52-41E3-4507-A87D-B3A54236E7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4131208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335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22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4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48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48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48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13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631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40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43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170" y="273354"/>
            <a:ext cx="8228766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170" y="1604844"/>
            <a:ext cx="8228766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171" y="6247907"/>
            <a:ext cx="2130092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29452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endParaRPr smtClean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7056" y="6247907"/>
            <a:ext cx="2898137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829452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endParaRPr smtClean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5844" y="6247907"/>
            <a:ext cx="2130092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29452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fld id="{B64A4D49-09DD-48E7-AF8D-AAAD27B1728F}" type="slidenum">
              <a:rPr smtClean="0"/>
              <a:pPr/>
              <a:t>‹#›</a:t>
            </a:fld>
            <a:endParaRPr smtClean="0"/>
          </a:p>
        </p:txBody>
      </p:sp>
    </p:spTree>
    <p:extLst>
      <p:ext uri="{BB962C8B-B14F-4D97-AF65-F5344CB8AC3E}">
        <p14:creationId xmlns="" xmlns:p14="http://schemas.microsoft.com/office/powerpoint/2010/main" val="3982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829452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2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1pPr>
    </p:titleStyle>
    <p:bodyStyle>
      <a:lvl1pPr marL="391866" marR="0" lvl="0" indent="-293899" defTabSz="829452" rtl="0" fontAlgn="auto" hangingPunct="0">
        <a:lnSpc>
          <a:spcPct val="100000"/>
        </a:lnSpc>
        <a:spcBef>
          <a:spcPts val="0"/>
        </a:spcBef>
        <a:spcAft>
          <a:spcPts val="1284"/>
        </a:spcAft>
        <a:buSzPct val="45000"/>
        <a:buFont typeface="StarSymbol"/>
        <a:buChar char="●"/>
        <a:tabLst/>
        <a:defRPr lang="ru-RU" sz="29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1pPr>
      <a:lvl2pPr marL="783733" marR="0" lvl="1" indent="-293899" defTabSz="829452" rtl="0" fontAlgn="auto" hangingPunct="1">
        <a:lnSpc>
          <a:spcPct val="100000"/>
        </a:lnSpc>
        <a:spcBef>
          <a:spcPts val="0"/>
        </a:spcBef>
        <a:spcAft>
          <a:spcPts val="1030"/>
        </a:spcAft>
        <a:buSzPct val="45000"/>
        <a:buFont typeface="StarSymbol"/>
        <a:buChar char="●"/>
        <a:tabLst/>
        <a:defRPr lang="ru-RU" sz="25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2pPr>
      <a:lvl3pPr marL="1175599" marR="0" lvl="2" indent="-261244" defTabSz="829452" rtl="0" fontAlgn="auto" hangingPunct="1">
        <a:lnSpc>
          <a:spcPct val="100000"/>
        </a:lnSpc>
        <a:spcBef>
          <a:spcPts val="0"/>
        </a:spcBef>
        <a:spcAft>
          <a:spcPts val="771"/>
        </a:spcAft>
        <a:buSzPct val="75000"/>
        <a:buFont typeface="StarSymbol"/>
        <a:buChar char="–"/>
        <a:tabLst/>
        <a:defRPr lang="ru-RU" sz="2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3pPr>
      <a:lvl4pPr marL="1567465" marR="0" lvl="3" indent="-195933" defTabSz="829452" rtl="0" fontAlgn="auto" hangingPunct="1">
        <a:lnSpc>
          <a:spcPct val="100000"/>
        </a:lnSpc>
        <a:spcBef>
          <a:spcPts val="0"/>
        </a:spcBef>
        <a:spcAft>
          <a:spcPts val="513"/>
        </a:spcAft>
        <a:buSzPct val="45000"/>
        <a:buFont typeface="StarSymbol"/>
        <a:buChar char="●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4pPr>
      <a:lvl5pPr marL="1959331" marR="0" lvl="4" indent="-195933" defTabSz="829452" rtl="0" fontAlgn="auto" hangingPunct="1">
        <a:lnSpc>
          <a:spcPct val="100000"/>
        </a:lnSpc>
        <a:spcBef>
          <a:spcPts val="0"/>
        </a:spcBef>
        <a:spcAft>
          <a:spcPts val="259"/>
        </a:spcAft>
        <a:buSzPct val="75000"/>
        <a:buFont typeface="StarSymbol"/>
        <a:buChar char="–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Arial Unicode MS" pitchFamily="2"/>
        </a:defRPr>
      </a:lvl5pPr>
    </p:bodyStyle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B8F9B-C09A-43F1-8063-A8D1734F816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1928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E155F-769A-4113-A0D0-482C050B6C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7C1F75-47EB-4C63-917B-EFE3188ADF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469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2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1B940-F1C2-4186-90F0-031FC49C30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1C04-1371-45D0-9D20-154E85013D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175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77B04F-5D1A-41CA-9B54-C3159FBFCE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CB7C4D-7FE9-4FCA-9BA1-E85ABA4D4B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01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17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7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69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30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59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038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3BB10A-F556-45AE-B0A8-78AC99E28967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28.05.2021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454D52-41E3-4507-A87D-B3A54236E797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36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image" Target="../media/image2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openxmlformats.org/officeDocument/2006/relationships/image" Target="../media/image42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8.wdp"/><Relationship Id="rId11" Type="http://schemas.openxmlformats.org/officeDocument/2006/relationships/image" Target="../media/image31.gif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8.wdp"/><Relationship Id="rId11" Type="http://schemas.openxmlformats.org/officeDocument/2006/relationships/image" Target="../media/image31.gi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11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3.gif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9.pn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1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3.gif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6.xml"/><Relationship Id="rId6" Type="http://schemas.microsoft.com/office/2007/relationships/hdphoto" Target="../media/hdphoto16.wdp"/><Relationship Id="rId5" Type="http://schemas.openxmlformats.org/officeDocument/2006/relationships/image" Target="../media/image66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7.xml"/><Relationship Id="rId6" Type="http://schemas.microsoft.com/office/2007/relationships/hdphoto" Target="../media/hdphoto18.wdp"/><Relationship Id="rId5" Type="http://schemas.openxmlformats.org/officeDocument/2006/relationships/image" Target="../media/image68.pn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Relationship Id="rId5" Type="http://schemas.microsoft.com/office/2007/relationships/hdphoto" Target="../media/hdphoto19.wdp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9.xml"/><Relationship Id="rId5" Type="http://schemas.microsoft.com/office/2007/relationships/hdphoto" Target="../media/hdphoto20.wdp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9.xml"/><Relationship Id="rId5" Type="http://schemas.microsoft.com/office/2007/relationships/hdphoto" Target="../media/hdphoto21.wdp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3" Type="http://schemas.openxmlformats.org/officeDocument/2006/relationships/image" Target="../media/image104.jpeg"/><Relationship Id="rId7" Type="http://schemas.openxmlformats.org/officeDocument/2006/relationships/image" Target="../media/image108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gif"/><Relationship Id="rId4" Type="http://schemas.openxmlformats.org/officeDocument/2006/relationships/image" Target="../media/image11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8" y="0"/>
            <a:ext cx="9157187" cy="6867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56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925" y="212990"/>
            <a:ext cx="2910812" cy="2910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6299" y="3489350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 столовой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865" y="3885469"/>
            <a:ext cx="3232119" cy="2871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0812" y="3283460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 кафе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98" y="294280"/>
            <a:ext cx="2857500" cy="285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117" y="3416852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 детском саду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-129" b="12259"/>
          <a:stretch/>
        </p:blipFill>
        <p:spPr>
          <a:xfrm>
            <a:off x="6387414" y="4280700"/>
            <a:ext cx="2423158" cy="2123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00" y="4157870"/>
            <a:ext cx="2268940" cy="2268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942" y="395148"/>
            <a:ext cx="1556112" cy="2655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1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85" b="90923" l="9871" r="993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698" y="117219"/>
            <a:ext cx="2797258" cy="5290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119" y="1716981"/>
            <a:ext cx="2250808" cy="4256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811" y="4231419"/>
            <a:ext cx="2207511" cy="4175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0976" y="146135"/>
            <a:ext cx="703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9DD9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</a:rPr>
              <a:t>Что готовит повар?</a:t>
            </a:r>
            <a:endParaRPr lang="ru-RU" sz="5400" b="1" dirty="0">
              <a:ln w="22225">
                <a:solidFill>
                  <a:srgbClr val="009DD9"/>
                </a:solidFill>
                <a:prstDash val="solid"/>
              </a:ln>
              <a:solidFill>
                <a:srgbClr val="009DD9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61" b="100000" l="0" r="100000">
                        <a14:backgroundMark x1="5273" y1="55614" x2="1455" y2="75457"/>
                        <a14:backgroundMark x1="28000" y1="14360" x2="31818" y2="11749"/>
                        <a14:backgroundMark x1="19273" y1="20366" x2="21091" y2="19321"/>
                        <a14:backgroundMark x1="58364" y1="9138" x2="61273" y2="10705"/>
                        <a14:backgroundMark x1="70182" y1="13577" x2="71455" y2="13577"/>
                        <a14:backgroundMark x1="80909" y1="18799" x2="84000" y2="221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0" y="2317383"/>
            <a:ext cx="2394476" cy="2223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4000" y1="47280" x2="93000" y2="69456"/>
                        <a14:foregroundMark x1="75000" y1="19247" x2="80667" y2="24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98" y="4288392"/>
            <a:ext cx="2143125" cy="2276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910" b="80480" l="10000" r="86200">
                        <a14:backgroundMark x1="75400" y1="27027" x2="78000" y2="34535"/>
                        <a14:backgroundMark x1="73600" y1="70270" x2="66800" y2="72673"/>
                        <a14:backgroundMark x1="21400" y1="66366" x2="41800" y2="75676"/>
                        <a14:backgroundMark x1="48400" y1="75676" x2="63600" y2="72673"/>
                        <a14:backgroundMark x1="96800" y1="74775" x2="96800" y2="74775"/>
                        <a14:backgroundMark x1="75600" y1="64565" x2="71600" y2="6816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3823" y="772881"/>
            <a:ext cx="2648383" cy="2351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979" y1="58084" x2="64948" y2="97006"/>
                        <a14:foregroundMark x1="64948" y1="97006" x2="84124" y2="70958"/>
                        <a14:foregroundMark x1="86186" y1="73952" x2="99794" y2="44311"/>
                        <a14:foregroundMark x1="97938" y1="45509" x2="88454" y2="15868"/>
                        <a14:foregroundMark x1="88454" y1="15868" x2="56082" y2="1796"/>
                        <a14:foregroundMark x1="49278" y1="1796" x2="22887" y2="7784"/>
                        <a14:foregroundMark x1="22887" y1="7784" x2="4330" y2="26647"/>
                        <a14:foregroundMark x1="6392" y1="63174" x2="26392" y2="88623"/>
                        <a14:foregroundMark x1="26392" y1="88623" x2="50928" y2="99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214" y="4237183"/>
            <a:ext cx="1988468" cy="1825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3316" y="2711693"/>
            <a:ext cx="2108439" cy="21118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8" y="763095"/>
            <a:ext cx="1680457" cy="16729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98588" l="0" r="53618">
                        <a14:backgroundMark x1="8059" y1="1412" x2="164" y2="16384"/>
                        <a14:backgroundMark x1="1974" y1="24859" x2="10526" y2="94068"/>
                        <a14:backgroundMark x1="10691" y1="60734" x2="21053" y2="98023"/>
                        <a14:backgroundMark x1="20395" y1="89266" x2="23191" y2="96893"/>
                        <a14:backgroundMark x1="46053" y1="62147" x2="45395" y2="6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541" y="4932356"/>
            <a:ext cx="2383241" cy="1850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00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6965" y="404707"/>
            <a:ext cx="57936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Игра </a:t>
            </a:r>
          </a:p>
          <a:p>
            <a:pPr algn="ctr"/>
            <a:r>
              <a:rPr lang="ru-RU" sz="3600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«Повар готовит обед»</a:t>
            </a:r>
            <a:endParaRPr lang="ru-RU" sz="3600" dirty="0">
              <a:ln w="0"/>
              <a:solidFill>
                <a:srgbClr val="0F6FC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30" y="404779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Повар стал готовить щи.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в кладовке овощи: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капусту и морковку,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и лука он головку,  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бананы и картошку,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взял зелени немножко.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Разве так готовят щи?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Ты ошибку поищи…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 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910" y="1101707"/>
            <a:ext cx="2635171" cy="1976378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8170" y="4028645"/>
            <a:ext cx="3068960" cy="2301720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001" t="15572" r="14176" b="25899"/>
          <a:stretch/>
        </p:blipFill>
        <p:spPr>
          <a:xfrm>
            <a:off x="3401201" y="1844824"/>
            <a:ext cx="2214246" cy="2520280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7"/>
          <a:srcRect l="20469" t="19832" r="14563" b="18057"/>
          <a:stretch/>
        </p:blipFill>
        <p:spPr>
          <a:xfrm>
            <a:off x="1446771" y="3284984"/>
            <a:ext cx="1653648" cy="1403096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7026" y="3863698"/>
            <a:ext cx="1151615" cy="167984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71500" l="55775" r="100000"/>
                    </a14:imgEffect>
                  </a14:imgLayer>
                </a14:imgProps>
              </a:ext>
            </a:extLst>
          </a:blip>
          <a:srcRect l="56388" t="23541" r="1" b="40550"/>
          <a:stretch/>
        </p:blipFill>
        <p:spPr>
          <a:xfrm>
            <a:off x="586457" y="4571552"/>
            <a:ext cx="1738083" cy="2150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38" y="2989987"/>
            <a:ext cx="1948442" cy="3247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991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4851" y="404697"/>
            <a:ext cx="52375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3600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«Повар готовит обед»</a:t>
            </a:r>
            <a:endParaRPr lang="ru-RU" sz="3600" dirty="0">
              <a:ln w="0"/>
              <a:solidFill>
                <a:srgbClr val="0F6FC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585" y="404769"/>
            <a:ext cx="31806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Повар стал готовить щи.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в кладовке овощи: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капусту и морковку,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и лука он головку,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Взял бананы и картошку,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взял зелени немножко.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Разве так готовят щи?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Ты ошибку поищи…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 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905" y="1101707"/>
            <a:ext cx="2635171" cy="1976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8170" y="4028645"/>
            <a:ext cx="3068960" cy="2301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001" t="15572" r="14176" b="25899"/>
          <a:stretch/>
        </p:blipFill>
        <p:spPr>
          <a:xfrm>
            <a:off x="3217279" y="1514357"/>
            <a:ext cx="2214246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0469" t="19832" r="14563" b="18057"/>
          <a:stretch/>
        </p:blipFill>
        <p:spPr>
          <a:xfrm>
            <a:off x="1477197" y="3016841"/>
            <a:ext cx="1653648" cy="1403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7026" y="3863698"/>
            <a:ext cx="1151615" cy="1679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261" y="4293201"/>
            <a:ext cx="1737232" cy="20145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813" y="3284984"/>
            <a:ext cx="706349" cy="1618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37" y="2969470"/>
            <a:ext cx="2000250" cy="3333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6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997" y="16402"/>
            <a:ext cx="68053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Игра «Повар готовит обед»</a:t>
            </a:r>
            <a:endParaRPr lang="ru-RU" sz="3600" i="1" dirty="0">
              <a:ln w="0"/>
              <a:solidFill>
                <a:srgbClr val="0F6FC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8" y="476672"/>
            <a:ext cx="5490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Стал готовить повар овощной салат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Положил в него он наугад: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Помидоры красные, зелёного лучка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Огурцы хрустящие, немного чесночка.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Сливы очень спелые, капусту и редис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Ч</a:t>
            </a:r>
            <a:r>
              <a:rPr lang="ru-RU" b="1" i="1" dirty="0" smtClean="0">
                <a:solidFill>
                  <a:srgbClr val="002060"/>
                </a:solidFill>
              </a:rPr>
              <a:t>то лишнее в салате? Попробуй, разберись!</a:t>
            </a:r>
          </a:p>
        </p:txBody>
      </p:sp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85" b="89864" l="9871" r="96781"/>
                    </a14:imgEffect>
                  </a14:imgLayer>
                </a14:imgProps>
              </a:ext>
            </a:extLst>
          </a:blip>
          <a:srcRect l="12084" t="11544" b="28810"/>
          <a:stretch/>
        </p:blipFill>
        <p:spPr>
          <a:xfrm>
            <a:off x="5375034" y="1763722"/>
            <a:ext cx="2052228" cy="263324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348" t="8657" r="16778" b="13578"/>
          <a:stretch/>
        </p:blipFill>
        <p:spPr>
          <a:xfrm>
            <a:off x="2843846" y="2204864"/>
            <a:ext cx="2493847" cy="2736304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8169" b="89864" l="2361" r="98069"/>
                    </a14:imgEffect>
                  </a14:imgLayer>
                </a14:imgProps>
              </a:ext>
            </a:extLst>
          </a:blip>
          <a:srcRect l="5745" r="1" b="33492"/>
          <a:stretch/>
        </p:blipFill>
        <p:spPr>
          <a:xfrm>
            <a:off x="2624995" y="3912864"/>
            <a:ext cx="1712426" cy="2285232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71" b="89813" l="0" r="99373">
                        <a14:foregroundMark x1="67398" y1="67152" x2="89655" y2="59875"/>
                        <a14:foregroundMark x1="27900" y1="68191" x2="15047" y2="54054"/>
                      </a14:backgroundRemoval>
                    </a14:imgEffect>
                  </a14:imgLayer>
                </a14:imgProps>
              </a:ext>
            </a:extLst>
          </a:blip>
          <a:srcRect l="4972" t="29567" r="4972" b="29568"/>
          <a:stretch/>
        </p:blipFill>
        <p:spPr>
          <a:xfrm>
            <a:off x="1381706" y="2144240"/>
            <a:ext cx="2052229" cy="1872208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11"/>
          <a:srcRect l="6724" t="16287" r="851" b="19273"/>
          <a:stretch/>
        </p:blipFill>
        <p:spPr>
          <a:xfrm>
            <a:off x="4752987" y="4141708"/>
            <a:ext cx="1727957" cy="242209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12"/>
          <a:srcRect l="-2608" t="12487" r="704" b="15214"/>
          <a:stretch/>
        </p:blipFill>
        <p:spPr>
          <a:xfrm>
            <a:off x="54434" y="3284984"/>
            <a:ext cx="2322259" cy="331236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62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0149" y="1340768"/>
            <a:ext cx="1624133" cy="2172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025" y="3859590"/>
            <a:ext cx="1526668" cy="2391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85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401" y="116637"/>
            <a:ext cx="63866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Игра «Повар готовит обед»</a:t>
            </a:r>
            <a:endParaRPr lang="ru-RU" sz="3600" i="1" dirty="0">
              <a:ln w="0"/>
              <a:solidFill>
                <a:srgbClr val="0F6FC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067" y="613692"/>
            <a:ext cx="5490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Стал готовить повар овощной салат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Положил в него он наугад: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Помидоры красные, зелёного лучка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Огурцы хрустящие, немного чесночка.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Сливы очень спелые, капусту и редис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Ч</a:t>
            </a:r>
            <a:r>
              <a:rPr lang="ru-RU" b="1" i="1" dirty="0" smtClean="0">
                <a:solidFill>
                  <a:srgbClr val="002060"/>
                </a:solidFill>
              </a:rPr>
              <a:t>то лишнее в салате? Попробуй, разберись!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85" b="89864" l="9871" r="96781"/>
                    </a14:imgEffect>
                  </a14:imgLayer>
                </a14:imgProps>
              </a:ext>
            </a:extLst>
          </a:blip>
          <a:srcRect l="12084" t="11544" b="28810"/>
          <a:stretch/>
        </p:blipFill>
        <p:spPr>
          <a:xfrm>
            <a:off x="5454823" y="1640768"/>
            <a:ext cx="2052228" cy="2633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348" t="8657" r="16778" b="13578"/>
          <a:stretch/>
        </p:blipFill>
        <p:spPr>
          <a:xfrm>
            <a:off x="2966238" y="2037742"/>
            <a:ext cx="2493847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8169" b="89864" l="2361" r="98069"/>
                    </a14:imgEffect>
                  </a14:imgLayer>
                </a14:imgProps>
              </a:ext>
            </a:extLst>
          </a:blip>
          <a:srcRect l="5745" r="1" b="33492"/>
          <a:stretch/>
        </p:blipFill>
        <p:spPr>
          <a:xfrm>
            <a:off x="2624995" y="3912864"/>
            <a:ext cx="1712426" cy="2285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71" b="89813" l="0" r="99373">
                        <a14:foregroundMark x1="67398" y1="67152" x2="89655" y2="59875"/>
                        <a14:foregroundMark x1="27900" y1="68191" x2="15047" y2="54054"/>
                      </a14:backgroundRemoval>
                    </a14:imgEffect>
                  </a14:imgLayer>
                </a14:imgProps>
              </a:ext>
            </a:extLst>
          </a:blip>
          <a:srcRect l="4972" t="29567" r="4972" b="29568"/>
          <a:stretch/>
        </p:blipFill>
        <p:spPr>
          <a:xfrm>
            <a:off x="1530325" y="2370932"/>
            <a:ext cx="2052229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l="6724" t="16287" r="851" b="19273"/>
          <a:stretch/>
        </p:blipFill>
        <p:spPr>
          <a:xfrm>
            <a:off x="4752987" y="4141694"/>
            <a:ext cx="1727957" cy="2422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l="-2608" t="12487" r="704" b="15214"/>
          <a:stretch/>
        </p:blipFill>
        <p:spPr>
          <a:xfrm>
            <a:off x="54434" y="3284984"/>
            <a:ext cx="2322259" cy="3312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114" y="1190758"/>
            <a:ext cx="1816455" cy="2106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14701" y="595547"/>
            <a:ext cx="589877" cy="1351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159" y="3803602"/>
            <a:ext cx="1528400" cy="2394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75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380" y="101306"/>
            <a:ext cx="725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</a:rPr>
              <a:t>Игра «Какая каша?»</a:t>
            </a:r>
            <a:endParaRPr lang="ru-RU" sz="5400" b="1" dirty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819" y="2004778"/>
            <a:ext cx="4196594" cy="4171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41" y="563034"/>
            <a:ext cx="4164014" cy="4145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907" y="510432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</a:rPr>
              <a:t>Из гречки ….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87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380" y="101306"/>
            <a:ext cx="725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</a:rPr>
              <a:t>Игра «Какая каша?»</a:t>
            </a:r>
            <a:endParaRPr lang="ru-RU" sz="5400" b="1" dirty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983" y1="87215" x2="70167" y2="88128"/>
                        <a14:foregroundMark x1="70167" y1="88128" x2="91476" y2="60959"/>
                        <a14:foregroundMark x1="40335" y1="94977" x2="19787" y2="87215"/>
                        <a14:backgroundMark x1="39878" y1="96804" x2="59513" y2="97945"/>
                        <a14:backgroundMark x1="59513" y1="97945" x2="80822" y2="85160"/>
                        <a14:backgroundMark x1="81279" y1="84703" x2="99848" y2="54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4139" y="3253804"/>
            <a:ext cx="4189863" cy="3724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159" y="1024636"/>
            <a:ext cx="3571875" cy="4552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4933" y="511596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</a:rPr>
              <a:t>Из пшена…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02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380" y="101306"/>
            <a:ext cx="725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</a:rPr>
              <a:t>Игра «Какая каша?»</a:t>
            </a:r>
            <a:endParaRPr lang="ru-RU" sz="5400" b="1" dirty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95" y="2814853"/>
            <a:ext cx="3475974" cy="361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0551" y="1024636"/>
            <a:ext cx="3367930" cy="3923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5238" y="4948391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</a:rPr>
              <a:t>Из манки…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42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369" y="101306"/>
            <a:ext cx="725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</a:rPr>
              <a:t>Игра «Какая каша?»</a:t>
            </a:r>
            <a:endParaRPr lang="ru-RU" sz="5400" b="1" dirty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37" y="1647776"/>
            <a:ext cx="3364603" cy="4478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583" y="1228299"/>
            <a:ext cx="3537449" cy="4172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2308" y="5169845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</a:rPr>
              <a:t>Из овсянки….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1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2636912"/>
            <a:ext cx="5112568" cy="419714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Утром </a:t>
            </a: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ранним кто-то   странный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Заглянул в мое окно.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На ладони появилось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Ярко-рыжее пятно.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Это солнце заглянуло,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Будто руку протянуло,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Тонкий лучик золотой.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И, как с первым лучшим другом,</a:t>
            </a:r>
            <a:b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    Поздоровалось со мной</a:t>
            </a:r>
            <a:r>
              <a:rPr lang="ru-RU" sz="29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9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01008"/>
            <a:ext cx="5004048" cy="2823592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73" y="0"/>
            <a:ext cx="4493077" cy="683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solnz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24"/>
            <a:ext cx="4644008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369" y="101306"/>
            <a:ext cx="7250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Игра «Какая каша?»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3176"/>
            <a:ext cx="4314825" cy="4314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3413" y="1300163"/>
            <a:ext cx="4572000" cy="3400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4794" y="4745281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Из риса…</a:t>
            </a:r>
            <a:endParaRPr lang="ru-RU" sz="2400" b="1" i="1" dirty="0"/>
          </a:p>
        </p:txBody>
      </p:sp>
    </p:spTree>
    <p:extLst>
      <p:ext uri="{BB962C8B-B14F-4D97-AF65-F5344CB8AC3E}">
        <p14:creationId xmlns="" xmlns:p14="http://schemas.microsoft.com/office/powerpoint/2010/main" val="27392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212776"/>
            <a:ext cx="3442137" cy="27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145" y="1052736"/>
            <a:ext cx="3275856" cy="3256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 sz="3600" i="1" dirty="0" smtClean="0">
                <a:solidFill>
                  <a:srgbClr val="DC2300"/>
                </a:solidFill>
                <a:latin typeface="Georgia" pitchFamily="18"/>
              </a:rPr>
              <a:t>Профессия  «Пчеловод»</a:t>
            </a:r>
            <a:endParaRPr lang="ru-RU" sz="3600" i="1" dirty="0">
              <a:solidFill>
                <a:srgbClr val="DC2300"/>
              </a:solidFill>
              <a:latin typeface="Georgia" pitchFamily="1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3789040"/>
            <a:ext cx="3995462" cy="307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16016" y="3785316"/>
            <a:ext cx="4536504" cy="30681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915816" y="1628800"/>
            <a:ext cx="3528392" cy="3185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13030712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Пче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35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385175" cy="11255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0000"/>
                </a:solidFill>
              </a:rPr>
              <a:t>Продукты пчеловодства</a:t>
            </a:r>
          </a:p>
        </p:txBody>
      </p:sp>
      <p:pic>
        <p:nvPicPr>
          <p:cNvPr id="12292" name="Picture 5" descr="Рисунок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84"/>
          <a:stretch>
            <a:fillRect/>
          </a:stretch>
        </p:blipFill>
        <p:spPr bwMode="auto">
          <a:xfrm>
            <a:off x="2700338" y="6237288"/>
            <a:ext cx="1692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im_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15478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im_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75325"/>
            <a:ext cx="16160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im_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1582737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Рисунок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37288"/>
            <a:ext cx="1692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250825" y="9810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</a:rPr>
              <a:t>Прополис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250825" y="515778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0" smtClean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ru-RU" smtClean="0">
                <a:solidFill>
                  <a:srgbClr val="000000"/>
                </a:solidFill>
                <a:latin typeface="Arial" charset="0"/>
              </a:rPr>
              <a:t>Воск</a:t>
            </a:r>
          </a:p>
        </p:txBody>
      </p: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395288" y="3284538"/>
            <a:ext cx="1366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</a:rPr>
              <a:t>Мёд</a:t>
            </a:r>
          </a:p>
        </p:txBody>
      </p:sp>
      <p:pic>
        <p:nvPicPr>
          <p:cNvPr id="12300" name="Picture 13" descr="сканирование00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381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 Box 14"/>
          <p:cNvSpPr txBox="1">
            <a:spLocks noChangeArrowheads="1"/>
          </p:cNvSpPr>
          <p:nvPr/>
        </p:nvSpPr>
        <p:spPr bwMode="auto">
          <a:xfrm>
            <a:off x="3779838" y="58054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0" i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Arial" charset="0"/>
              </a:rPr>
              <a:t>Перга</a:t>
            </a:r>
          </a:p>
        </p:txBody>
      </p:sp>
      <p:sp>
        <p:nvSpPr>
          <p:cNvPr id="12302" name="Text Box 15"/>
          <p:cNvSpPr txBox="1">
            <a:spLocks noChangeArrowheads="1"/>
          </p:cNvSpPr>
          <p:nvPr/>
        </p:nvSpPr>
        <p:spPr bwMode="auto">
          <a:xfrm>
            <a:off x="5903913" y="1052513"/>
            <a:ext cx="3240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</a:rPr>
              <a:t>Маточкино молочко</a:t>
            </a:r>
          </a:p>
        </p:txBody>
      </p:sp>
      <p:pic>
        <p:nvPicPr>
          <p:cNvPr id="12303" name="Picture 16" descr="i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589588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 Box 17"/>
          <p:cNvSpPr txBox="1">
            <a:spLocks noChangeArrowheads="1"/>
          </p:cNvSpPr>
          <p:nvPr/>
        </p:nvSpPr>
        <p:spPr bwMode="auto">
          <a:xfrm>
            <a:off x="6838950" y="5084763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</a:rPr>
              <a:t>Пчелиный подмор</a:t>
            </a:r>
          </a:p>
        </p:txBody>
      </p:sp>
      <p:sp>
        <p:nvSpPr>
          <p:cNvPr id="12305" name="Text Box 20"/>
          <p:cNvSpPr txBox="1">
            <a:spLocks noChangeArrowheads="1"/>
          </p:cNvSpPr>
          <p:nvPr/>
        </p:nvSpPr>
        <p:spPr bwMode="auto">
          <a:xfrm>
            <a:off x="5508625" y="3716338"/>
            <a:ext cx="1957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CC0000"/>
                </a:solidFill>
              </a:rPr>
              <a:t>Пчелиный яд</a:t>
            </a:r>
          </a:p>
        </p:txBody>
      </p:sp>
      <p:sp>
        <p:nvSpPr>
          <p:cNvPr id="12306" name="Text Box 21"/>
          <p:cNvSpPr txBox="1">
            <a:spLocks noChangeArrowheads="1"/>
          </p:cNvSpPr>
          <p:nvPr/>
        </p:nvSpPr>
        <p:spPr bwMode="auto">
          <a:xfrm>
            <a:off x="7812088" y="3284538"/>
            <a:ext cx="1006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1pPr>
            <a:lvl2pPr marL="742950" indent="-28575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2pPr>
            <a:lvl3pPr marL="11430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3pPr>
            <a:lvl4pPr marL="16002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4pPr>
            <a:lvl5pPr marL="2057400" indent="-228600" eaLnBrk="0" hangingPunct="0">
              <a:defRPr b="1" i="1">
                <a:solidFill>
                  <a:srgbClr val="080808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80808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Забрус</a:t>
            </a:r>
          </a:p>
        </p:txBody>
      </p:sp>
      <p:pic>
        <p:nvPicPr>
          <p:cNvPr id="12307" name="Picture 22" descr="сканирование00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32" t="54379" r="60443" b="21751"/>
          <a:stretch>
            <a:fillRect/>
          </a:stretch>
        </p:blipFill>
        <p:spPr bwMode="auto">
          <a:xfrm>
            <a:off x="7596188" y="3716338"/>
            <a:ext cx="13319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31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Мои документы\пчела\7137227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0"/>
            <a:ext cx="24241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43613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Использование мёда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 медицине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 кулинарии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 косметологии</a:t>
            </a:r>
          </a:p>
        </p:txBody>
      </p:sp>
      <p:pic>
        <p:nvPicPr>
          <p:cNvPr id="14341" name="Содержимое 12" descr="C:\Documents and Settings\Admin\Рабочий стол\Картинки для работы Мёд\properties-honey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1143000"/>
            <a:ext cx="24288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Содержимое 11" descr="C:\Documents and Settings\Admin\Рабочий стол\Картинки для работы Мёд\Рисунок мёда 1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7688" y="2357438"/>
            <a:ext cx="2286000" cy="2286000"/>
          </a:xfrm>
        </p:spPr>
      </p:pic>
      <p:pic>
        <p:nvPicPr>
          <p:cNvPr id="14343" name="Рисунок 10" descr="Косметический мё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143375"/>
            <a:ext cx="294798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03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учитель\Desktop\профессия\Новая папка\11_paolo_domen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365591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88640"/>
            <a:ext cx="8172400" cy="4896544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Кто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же сделает причёску,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           Феном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щёткой 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расчёской,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Пышно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локоны завьёт,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  Чёлку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щёткою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взобьёт?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Всё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его руках горит,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          Кто изменит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внешний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вид?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23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352928" cy="633670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Профессия </a:t>
            </a:r>
          </a:p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«Парикмахер»</a:t>
            </a:r>
            <a:endParaRPr lang="ru-RU" sz="5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учитель\Desktop\профессия\Новая папка\parikmaher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53462"/>
            <a:ext cx="2736304" cy="3899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53462"/>
            <a:ext cx="2868302" cy="3905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04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25413"/>
            <a:ext cx="8352606" cy="1143000"/>
          </a:xfrm>
        </p:spPr>
        <p:txBody>
          <a:bodyPr>
            <a:normAutofit/>
          </a:bodyPr>
          <a:lstStyle/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dirty="0" smtClean="0">
                <a:solidFill>
                  <a:srgbClr val="FFFFFF"/>
                </a:solidFill>
              </a:rPr>
              <a:t>Инструменты парикмахера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1600200"/>
            <a:ext cx="8053388" cy="4525963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РАСЧЁСКА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НОЖНИЦЫ</a:t>
            </a:r>
            <a:endParaRPr lang="ru-RU" sz="3600" b="1" i="1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МАШИНКА</a:t>
            </a:r>
            <a:endParaRPr lang="ru-RU" sz="3600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БИГУДИ</a:t>
            </a:r>
            <a:endParaRPr lang="ru-RU" sz="3600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ФЕН</a:t>
            </a:r>
            <a:endParaRPr lang="ru-RU" sz="3600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3600" b="1" i="1" dirty="0" smtClean="0"/>
              <a:t>ЩИПЦЫ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742950" indent="-742950">
              <a:buFont typeface="Arial" pitchFamily="34" charset="0"/>
              <a:buAutoNum type="arabicPeriod"/>
            </a:pPr>
            <a:endParaRPr lang="ru-RU" sz="3600" dirty="0"/>
          </a:p>
          <a:p>
            <a:pPr marL="742950" indent="-742950">
              <a:buFont typeface="Arial" pitchFamily="34" charset="0"/>
              <a:buAutoNum type="arabicPeriod"/>
            </a:pPr>
            <a:endParaRPr lang="ru-RU" sz="3600" dirty="0"/>
          </a:p>
          <a:p>
            <a:pPr marL="742950" indent="-742950">
              <a:buAutoNum type="arabicPeriod"/>
            </a:pPr>
            <a:endParaRPr lang="ru-RU" sz="3600" dirty="0" smtClean="0"/>
          </a:p>
          <a:p>
            <a:pPr marL="742950" indent="-742950">
              <a:buAutoNum type="arabicPeriod"/>
            </a:pPr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  <a:p>
            <a:pPr marL="742950" indent="-742950">
              <a:buAutoNum type="arabicPeriod"/>
            </a:pPr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  <a:p>
            <a:pPr marL="606425" indent="-606425" algn="just">
              <a:lnSpc>
                <a:spcPct val="90000"/>
              </a:lnSpc>
              <a:buFont typeface="Times New Roman" pitchFamily="18" charset="0"/>
              <a:buAutoNum type="arabicPeriod"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89" y="1600200"/>
            <a:ext cx="4818136" cy="438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70868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Админ\Downloads\1513811415048_4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Downloads\1513811306071_3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84" y="509836"/>
            <a:ext cx="3882355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s://i.mycdn.me/image?id=867333319370&amp;t=3&amp;plc=WEB&amp;tkn=*3G1-12jIiKXg3aJKgmU0FstBfO0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63" y="0"/>
            <a:ext cx="3672937" cy="269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Downloads\1513811239651_2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3827562" cy="373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\Downloads\1513811098058_2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4283968" cy="4221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319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50785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5400" b="1" kern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 Физкультминутка 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Картинки по запросу анимация професси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50" y="1084738"/>
            <a:ext cx="1568780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28954"/>
            <a:ext cx="2411760" cy="3800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81" y="4365104"/>
            <a:ext cx="2863924" cy="2863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Похожее изображени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93"/>
            <a:ext cx="2189508" cy="3323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артинки по запросу анимация портной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31" y="465268"/>
            <a:ext cx="2455283" cy="2455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Похожее изображение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40" y="3559757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Картинки по запросу анимация охранн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8" descr="Картинки по запросу анимация охранник"/>
          <p:cNvSpPr>
            <a:spLocks noChangeAspect="1" noChangeArrowheads="1"/>
          </p:cNvSpPr>
          <p:nvPr/>
        </p:nvSpPr>
        <p:spPr bwMode="auto">
          <a:xfrm>
            <a:off x="307975" y="806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0" descr="Картинки по запросу анимация охранник"/>
          <p:cNvSpPr>
            <a:spLocks noChangeAspect="1" noChangeArrowheads="1"/>
          </p:cNvSpPr>
          <p:nvPr/>
        </p:nvSpPr>
        <p:spPr bwMode="auto">
          <a:xfrm>
            <a:off x="460375" y="16046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2" name="Picture 2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43116"/>
            <a:ext cx="2266950" cy="2886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19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0" dirty="0">
                <a:solidFill>
                  <a:srgbClr val="FF0000"/>
                </a:solidFill>
                <a:latin typeface="Monotype Corsiva" pitchFamily="66" charset="0"/>
              </a:rPr>
              <a:t>Игра</a:t>
            </a:r>
            <a:r>
              <a:rPr lang="ru-RU" sz="4000" b="1" kern="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kern="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i="1" kern="0" dirty="0" smtClean="0">
                <a:solidFill>
                  <a:srgbClr val="009900"/>
                </a:solidFill>
                <a:latin typeface="Monotype Corsiva" pitchFamily="66" charset="0"/>
              </a:rPr>
              <a:t>«Домино» </a:t>
            </a:r>
            <a:r>
              <a:rPr lang="ru-RU" sz="6000" i="1" kern="0" dirty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6000" i="1" kern="0" dirty="0">
                <a:solidFill>
                  <a:srgbClr val="009900"/>
                </a:solidFill>
                <a:latin typeface="Monotype Corsiva" pitchFamily="66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33396095"/>
              </p:ext>
            </p:extLst>
          </p:nvPr>
        </p:nvGraphicFramePr>
        <p:xfrm>
          <a:off x="827586" y="1700812"/>
          <a:ext cx="7272808" cy="4248475"/>
        </p:xfrm>
        <a:graphic>
          <a:graphicData uri="http://schemas.openxmlformats.org/drawingml/2006/table">
            <a:tbl>
              <a:tblPr firstRow="1" firstCol="1" bandRow="1"/>
              <a:tblGrid>
                <a:gridCol w="5314050"/>
                <a:gridCol w="1958758"/>
              </a:tblGrid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пишет книги?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Писатель 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лечит людей?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Врач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учит детей?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Учитель 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лечит животных?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Ветеринар 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доит корову?</a:t>
                      </a:r>
                      <a:endParaRPr lang="ru-RU" sz="2800" b="1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Доярка 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разносит почту?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Почтальон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333333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Кто играет роли в театре или кино?</a:t>
                      </a:r>
                      <a:endParaRPr lang="ru-RU" sz="2800" b="1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80"/>
                          </a:solidFill>
                          <a:effectLst/>
                          <a:latin typeface="Monotype Corsiva" pitchFamily="66" charset="0"/>
                          <a:ea typeface="Times New Roman"/>
                          <a:cs typeface="Times New Roman"/>
                        </a:rPr>
                        <a:t>Артист</a:t>
                      </a:r>
                      <a:endParaRPr lang="ru-RU" sz="2800" b="1" dirty="0">
                        <a:effectLst/>
                        <a:latin typeface="Monotype Corsiva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3446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dompolnajachasa.at.ua/_pu/19/s8053991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0" dirty="0">
                <a:solidFill>
                  <a:srgbClr val="FF0000"/>
                </a:solidFill>
                <a:latin typeface="Monotype Corsiva" pitchFamily="66" charset="0"/>
              </a:rPr>
              <a:t>Игра</a:t>
            </a:r>
            <a:r>
              <a:rPr lang="ru-RU" sz="4000" b="1" kern="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kern="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i="1" kern="0" dirty="0" smtClean="0">
                <a:solidFill>
                  <a:srgbClr val="009900"/>
                </a:solidFill>
                <a:latin typeface="Monotype Corsiva" pitchFamily="66" charset="0"/>
              </a:rPr>
              <a:t>«Бюро находок» </a:t>
            </a:r>
            <a:r>
              <a:rPr lang="ru-RU" sz="6000" i="1" kern="0" dirty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6000" i="1" kern="0" dirty="0">
                <a:solidFill>
                  <a:srgbClr val="009900"/>
                </a:solidFill>
                <a:latin typeface="Monotype Corsiva" pitchFamily="66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18782109"/>
              </p:ext>
            </p:extLst>
          </p:nvPr>
        </p:nvGraphicFramePr>
        <p:xfrm>
          <a:off x="539553" y="1628800"/>
          <a:ext cx="8136904" cy="4821484"/>
        </p:xfrm>
        <a:graphic>
          <a:graphicData uri="http://schemas.openxmlformats.org/drawingml/2006/table">
            <a:tbl>
              <a:tblPr firstRow="1" firstCol="1" bandRow="1"/>
              <a:tblGrid>
                <a:gridCol w="4068452"/>
                <a:gridCol w="4068452"/>
              </a:tblGrid>
              <a:tr h="1205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270250" algn="r"/>
                        </a:tabLs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1.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Небо, штурвал,  самолет, аэропорт. 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Лётчик 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7.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Указка, доска, журнал.   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 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Учитель 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8.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Расческа, ножницы,  зеркало, лак для волос.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Парикмахер 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4.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Микрофон, музыка, сцена. </a:t>
                      </a:r>
                      <a:endParaRPr lang="ru-RU" sz="2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Певец  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2.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Провода,  столбы,  выключатель.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Электрик 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5.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Фотоаппарат, фотографии.   </a:t>
                      </a:r>
                      <a:endParaRPr lang="ru-RU" sz="2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Фотограф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3.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Книги, полки, 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выставка книг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Библиотекарь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Карточка 6.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Мука, дрожжи, печка. 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     Пекарь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3" marR="45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9206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Творческое задание </a:t>
            </a:r>
            <a:b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</a:rPr>
              <a:t>«Собери пословицы»</a:t>
            </a:r>
            <a:endParaRPr lang="ru-RU" sz="4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Труд человека кормит,  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а лень – портит.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Делу время,  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потехе - час. </a:t>
            </a:r>
          </a:p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ea typeface="Calibri"/>
              </a:rPr>
              <a:t>Без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</a:rPr>
              <a:t>труда, 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Calibri"/>
              </a:rPr>
              <a:t>не вынешь и рыбку из пруда.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4" y="390902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13807"/>
            <a:ext cx="1619250" cy="1447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2620"/>
            <a:ext cx="2232248" cy="371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49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900126" y="908050"/>
            <a:ext cx="3455987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Завод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Детский сад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Столовая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Автобус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Магазин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Школа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</a:rPr>
              <a:t>Поле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148264" y="981079"/>
            <a:ext cx="316865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Шофер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Рабочий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Воспитатель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Продавец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Повар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Комбайнер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</a:rPr>
              <a:t>Учитель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2339975" y="1341438"/>
            <a:ext cx="295275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3564003" y="2133600"/>
            <a:ext cx="1728787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3059115" y="2924180"/>
            <a:ext cx="223361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V="1">
            <a:off x="2843213" y="1125668"/>
            <a:ext cx="2449512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V="1">
            <a:off x="2843213" y="3789363"/>
            <a:ext cx="244951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339977" y="5373688"/>
            <a:ext cx="3024188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V="1">
            <a:off x="2124075" y="5373688"/>
            <a:ext cx="324008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116" y="525502"/>
            <a:ext cx="2081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Тест</a:t>
            </a:r>
            <a:endParaRPr lang="ru-RU" sz="40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0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 animBg="1"/>
      <p:bldP spid="40967" grpId="0" animBg="1"/>
      <p:bldP spid="40968" grpId="0" animBg="1"/>
      <p:bldP spid="40969" grpId="0" animBg="1"/>
      <p:bldP spid="40970" grpId="0" animBg="1"/>
      <p:bldP spid="40970" grpId="1" animBg="1"/>
      <p:bldP spid="40971" grpId="0" animBg="1"/>
      <p:bldP spid="409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Все профессии нужны, </a:t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все профессии важны!</a:t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00206"/>
            <a:ext cx="9036496" cy="4525963"/>
          </a:xfrm>
        </p:spPr>
        <p:txBody>
          <a:bodyPr/>
          <a:lstStyle/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Профессий много на земле,</a:t>
            </a:r>
          </a:p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И каждая – важна.</a:t>
            </a:r>
          </a:p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Решай, мой друг, кем быть тебе.</a:t>
            </a:r>
          </a:p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Ведь жизнь у нас одна.</a:t>
            </a:r>
          </a:p>
          <a:p>
            <a:endParaRPr lang="ru-RU" dirty="0"/>
          </a:p>
        </p:txBody>
      </p:sp>
      <p:pic>
        <p:nvPicPr>
          <p:cNvPr id="13314" name="Picture 2" descr="Картинки по запросу анимация для презентац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60649"/>
            <a:ext cx="2520280" cy="1372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42" y="3861048"/>
            <a:ext cx="2512775" cy="299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6" y="4144959"/>
            <a:ext cx="3135832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60" y="1548593"/>
            <a:ext cx="3553943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17" y="2348880"/>
            <a:ext cx="3475701" cy="2394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18" y="18862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Похожее изображени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35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69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/>
              <a:t>Все профессии важны</a:t>
            </a:r>
            <a:endParaRPr lang="ru-RU" dirty="0"/>
          </a:p>
        </p:txBody>
      </p:sp>
      <p:pic>
        <p:nvPicPr>
          <p:cNvPr id="3" name="Содержимое 3" descr="&amp;KHcy;&amp;ocy;&amp;rcy;&amp;ocy;&amp;shcy;&amp;icy;&amp;khcy; &amp;pcy;&amp;rcy;&amp;ocy;&amp;fcy;&amp;iecy;&amp;scy;&amp;scy;&amp;icy;&amp;jcy; &amp;ncy;&amp;acy; &amp;scy;&amp;vcy;&amp;iecy;&amp;tcy;&amp;iecy; &amp;ncy;&amp;iecy; &amp;scy;&amp;chcy;&amp;iecy;&amp;scy;&amp;tcy;&amp;softcy;, &amp;icy; &amp;kcy;&amp;acy;&amp;zhcy;&amp;dcy;&amp;ocy;&amp;jcy; &amp;pcy;&amp;rcy;&amp;ocy;&amp;fcy;&amp;iecy;&amp;scy;&amp;scy;&amp;icy;&amp;icy; - &amp;scy;&amp;lcy;&amp;acy;&amp;vcy;&amp;acy; &amp;icy; &amp;chcy;&amp;iecy;&amp;scy;&amp;tcy;&amp;softcy;!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8" y="1285860"/>
            <a:ext cx="9129932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children_01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0"/>
            <a:ext cx="1331640" cy="157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941888"/>
            <a:ext cx="18970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1975" y="3475038"/>
            <a:ext cx="1800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2" y="5157788"/>
            <a:ext cx="19939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81" descr="i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9" y="2492375"/>
            <a:ext cx="20097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41" y="5273805"/>
            <a:ext cx="15208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42988" y="836613"/>
          <a:ext cx="7123515" cy="499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40"/>
                <a:gridCol w="356440"/>
                <a:gridCol w="504600"/>
                <a:gridCol w="208280"/>
                <a:gridCol w="351155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  <a:gridCol w="356440"/>
              </a:tblGrid>
              <a:tr h="438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2205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</a:rPr>
                        <a:t>ф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3576" y="16811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43215" y="1700217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п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2" y="1700217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51276" y="16811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11638" y="1700217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н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84751" y="126854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24390" y="1257430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64025" y="1257430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в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24302" y="126854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43440" y="21336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11638" y="21336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51276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д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03576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в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03801" y="1700217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й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11638" y="25654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24302" y="25654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51501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ь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92768" y="2133600"/>
            <a:ext cx="358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л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003801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03576" y="306876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в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011863" y="25654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ф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51501" y="25654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а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292768" y="2565400"/>
            <a:ext cx="358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932364" y="25654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г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43440" y="25654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84728" y="3068768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24302" y="306876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003801" y="306876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643440" y="3068768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724527" y="306876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а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292768" y="3068768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н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643440" y="3500445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11863" y="3068768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284728" y="3500445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924302" y="3500445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011863" y="3500445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л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651501" y="3500445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292768" y="3500445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932364" y="3500445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203576" y="400539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43215" y="4005393"/>
            <a:ext cx="360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к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372227" y="3500445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ь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003801" y="400539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а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43440" y="4005393"/>
            <a:ext cx="360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н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284728" y="4005393"/>
            <a:ext cx="358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924302" y="400539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м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924302" y="44371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203576" y="44371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ч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43215" y="44371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у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292768" y="4005393"/>
            <a:ext cx="358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в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011863" y="48689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к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932364" y="44371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ь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643440" y="44371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л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284728" y="4437193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924302" y="48689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б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651501" y="48689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292768" y="4868993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211638" y="48689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л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4932364" y="48689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572002" y="48689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203576" y="48689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б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372227" y="486899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а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093015" y="4868993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ь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732588" y="486899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72" name="Блок-схема: альтернативный процесс 71"/>
          <p:cNvSpPr/>
          <p:nvPr/>
        </p:nvSpPr>
        <p:spPr>
          <a:xfrm>
            <a:off x="5795963" y="40481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1. Ходит в белом колпаке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 поварёшкою в руке.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готовит нам обед: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Кашу, щи и винегрет.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7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1913" y="0"/>
            <a:ext cx="14224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7" y="1268416"/>
            <a:ext cx="1136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2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4005393"/>
            <a:ext cx="160020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Блок-схема: альтернативный процесс 88"/>
          <p:cNvSpPr/>
          <p:nvPr/>
        </p:nvSpPr>
        <p:spPr>
          <a:xfrm>
            <a:off x="5795963" y="420688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2.По размеру в самый раз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костюм сошьёт для вас.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Всё исполнит по науке -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 ходите руки в брюки. </a:t>
            </a:r>
          </a:p>
        </p:txBody>
      </p:sp>
      <p:sp>
        <p:nvSpPr>
          <p:cNvPr id="90" name="Блок-схема: альтернативный процесс 89"/>
          <p:cNvSpPr/>
          <p:nvPr/>
        </p:nvSpPr>
        <p:spPr>
          <a:xfrm>
            <a:off x="5781675" y="43021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3. Встаем мы очень рано.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Ведь наша забота —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Всех отвозить по утрам на работу. </a:t>
            </a:r>
          </a:p>
        </p:txBody>
      </p:sp>
      <p:sp>
        <p:nvSpPr>
          <p:cNvPr id="91" name="Блок-схема: альтернативный процесс 90"/>
          <p:cNvSpPr/>
          <p:nvPr/>
        </p:nvSpPr>
        <p:spPr>
          <a:xfrm>
            <a:off x="5768975" y="441455"/>
            <a:ext cx="2951163" cy="165576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4. Наведет стеклянный глаз,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Щелкнет раз - и помним вас. </a:t>
            </a:r>
          </a:p>
        </p:txBody>
      </p:sp>
      <p:sp>
        <p:nvSpPr>
          <p:cNvPr id="92" name="Блок-схема: альтернативный процесс 91"/>
          <p:cNvSpPr/>
          <p:nvPr/>
        </p:nvSpPr>
        <p:spPr>
          <a:xfrm>
            <a:off x="5740400" y="444500"/>
            <a:ext cx="3008313" cy="165735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5. Доктор, но не для детей,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А для птиц и для зверей.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У него особый дар,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Этот врач - …  </a:t>
            </a:r>
          </a:p>
        </p:txBody>
      </p:sp>
      <p:sp>
        <p:nvSpPr>
          <p:cNvPr id="93" name="Блок-схема: альтернативный процесс 92"/>
          <p:cNvSpPr/>
          <p:nvPr/>
        </p:nvSpPr>
        <p:spPr>
          <a:xfrm>
            <a:off x="5751515" y="476250"/>
            <a:ext cx="3343275" cy="165735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6. Средь облаков, на высоте,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дружно строит новый дом,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Чтобы в тепле и красоте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Счастливо жили люди в нем. </a:t>
            </a:r>
          </a:p>
        </p:txBody>
      </p:sp>
      <p:sp>
        <p:nvSpPr>
          <p:cNvPr id="94" name="Блок-схема: альтернативный процесс 93"/>
          <p:cNvSpPr/>
          <p:nvPr/>
        </p:nvSpPr>
        <p:spPr>
          <a:xfrm>
            <a:off x="5759450" y="48736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7.Он не лётчик, не пилот,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ведёт не самолёт,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А огромную ракету.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Дети, кто, скажите это?</a:t>
            </a:r>
          </a:p>
        </p:txBody>
      </p:sp>
      <p:sp>
        <p:nvSpPr>
          <p:cNvPr id="95" name="Блок-схема: альтернативный процесс 94"/>
          <p:cNvSpPr/>
          <p:nvPr/>
        </p:nvSpPr>
        <p:spPr>
          <a:xfrm>
            <a:off x="5783263" y="419230"/>
            <a:ext cx="2925762" cy="165576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8. Мы учим детишек читать и писать,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Природу любить,   стариков уважать. </a:t>
            </a:r>
          </a:p>
        </p:txBody>
      </p:sp>
      <p:sp>
        <p:nvSpPr>
          <p:cNvPr id="96" name="Блок-схема: альтернативный процесс 95"/>
          <p:cNvSpPr/>
          <p:nvPr/>
        </p:nvSpPr>
        <p:spPr>
          <a:xfrm>
            <a:off x="5748338" y="420688"/>
            <a:ext cx="327660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9.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книжном море он бескрайнем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Настоящий капитан.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Отыскать любую книжку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Помогает быстро нам!  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651501" y="400539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2060"/>
                </a:solidFill>
              </a:rPr>
              <a:t>т</a:t>
            </a:r>
          </a:p>
        </p:txBody>
      </p:sp>
      <p:pic>
        <p:nvPicPr>
          <p:cNvPr id="1473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94653" y="2187705"/>
            <a:ext cx="1165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12263" y="771091"/>
            <a:ext cx="38270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Молодцы!</a:t>
            </a:r>
          </a:p>
        </p:txBody>
      </p:sp>
    </p:spTree>
    <p:extLst>
      <p:ext uri="{BB962C8B-B14F-4D97-AF65-F5344CB8AC3E}">
        <p14:creationId xmlns="" xmlns:p14="http://schemas.microsoft.com/office/powerpoint/2010/main" val="3608440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2" grpId="0" animBg="1"/>
      <p:bldP spid="72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/>
              <a:t>Все профессии важны</a:t>
            </a:r>
            <a:endParaRPr lang="ru-RU" dirty="0"/>
          </a:p>
        </p:txBody>
      </p:sp>
      <p:pic>
        <p:nvPicPr>
          <p:cNvPr id="3" name="Содержимое 3" descr="&amp;KHcy;&amp;ocy;&amp;rcy;&amp;ocy;&amp;shcy;&amp;icy;&amp;khcy; &amp;pcy;&amp;rcy;&amp;ocy;&amp;fcy;&amp;iecy;&amp;scy;&amp;scy;&amp;icy;&amp;jcy; &amp;ncy;&amp;acy; &amp;scy;&amp;vcy;&amp;iecy;&amp;tcy;&amp;iecy; &amp;ncy;&amp;iecy; &amp;scy;&amp;chcy;&amp;iecy;&amp;scy;&amp;tcy;&amp;softcy;, &amp;icy; &amp;kcy;&amp;acy;&amp;zhcy;&amp;dcy;&amp;ocy;&amp;jcy; &amp;pcy;&amp;rcy;&amp;ocy;&amp;fcy;&amp;iecy;&amp;scy;&amp;scy;&amp;icy;&amp;icy; - &amp;scy;&amp;lcy;&amp;acy;&amp;vcy;&amp;acy; &amp;icy; &amp;chcy;&amp;iecy;&amp;scy;&amp;tcy;&amp;softcy;!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8" y="1285860"/>
            <a:ext cx="9129932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children_01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0"/>
            <a:ext cx="1331640" cy="157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c_mi" descr="http://img10.proshkolu.ru/content/media/pic/std/4000000/3296000/3295608-631f62f4badf256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/>
              <a:t>Узнаем о разнообразии профессий и их роли </a:t>
            </a:r>
          </a:p>
          <a:p>
            <a:pPr algn="ctr">
              <a:buNone/>
            </a:pPr>
            <a:r>
              <a:rPr lang="ru-RU" sz="4400" b="1" dirty="0" smtClean="0"/>
              <a:t>в жизни людей </a:t>
            </a:r>
          </a:p>
        </p:txBody>
      </p:sp>
      <p:pic>
        <p:nvPicPr>
          <p:cNvPr id="5" name="Picture 8" descr="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08" y="4221088"/>
            <a:ext cx="3403307" cy="265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russkij-jazyk/Tolkovyj-slovar/0010-010-Sergej-Ivanovich-Ozhegov-avtor-pervogo-odnotomnogo-tolkovogo-slovar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"/>
            <a:ext cx="9209647" cy="6907237"/>
          </a:xfrm>
          <a:prstGeom prst="rect">
            <a:avLst/>
          </a:prstGeom>
          <a:noFill/>
        </p:spPr>
      </p:pic>
      <p:pic>
        <p:nvPicPr>
          <p:cNvPr id="3" name="Picture 2" descr="http://onyx.ru/books/Slovrusyaz/imagelg/Ogegov_SlovRusskYazikaCOV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534587"/>
            <a:ext cx="5248704" cy="6095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8"/>
            <a:ext cx="799288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</a:rPr>
              <a:t>Профессия 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- это основное занятие человека, </a:t>
            </a:r>
            <a:endParaRPr lang="ru-RU" sz="4800" b="1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его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трудовая деятельность. </a:t>
            </a:r>
            <a:endParaRPr lang="ru-RU" sz="4800" b="1" dirty="0">
              <a:solidFill>
                <a:srgbClr val="002060"/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3" name="Picture 6" descr="bk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8520" y="3217695"/>
            <a:ext cx="5325436" cy="36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children_017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3549"/>
            <a:ext cx="1835696" cy="293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85718"/>
            <a:ext cx="1512168" cy="2746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49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9263" y="1214422"/>
            <a:ext cx="4365474" cy="36149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7CCA62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7CCA62">
                      <a:lumMod val="60000"/>
                      <a:lumOff val="40000"/>
                    </a:srgbClr>
                  </a:outerShdw>
                </a:effectLst>
              </a:rPr>
              <a:t>Профессия </a:t>
            </a:r>
          </a:p>
          <a:p>
            <a:pPr algn="ctr"/>
            <a:r>
              <a:rPr lang="ru-RU" sz="88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7CCA62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7CCA62">
                      <a:lumMod val="60000"/>
                      <a:lumOff val="40000"/>
                    </a:srgbClr>
                  </a:outerShdw>
                </a:effectLst>
              </a:rPr>
              <a:t>повар</a:t>
            </a:r>
            <a:endParaRPr lang="ru-RU" sz="88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7CCA62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7CCA62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3899231"/>
            <a:ext cx="1428750" cy="2638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78" y="4038176"/>
            <a:ext cx="1987403" cy="2360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4" y="3428999"/>
            <a:ext cx="2000250" cy="3333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61378" y="6509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6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11.xml><?xml version="1.0" encoding="utf-8"?>
<a:theme xmlns:a="http://schemas.openxmlformats.org/drawingml/2006/main" name="8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12.xml><?xml version="1.0" encoding="utf-8"?>
<a:theme xmlns:a="http://schemas.openxmlformats.org/drawingml/2006/main" name="9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13.xml><?xml version="1.0" encoding="utf-8"?>
<a:theme xmlns:a="http://schemas.openxmlformats.org/drawingml/2006/main" name="10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14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rgbClr val="08080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rgbClr val="08080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1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2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3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4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8.xml><?xml version="1.0" encoding="utf-8"?>
<a:theme xmlns:a="http://schemas.openxmlformats.org/drawingml/2006/main" name="5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9.xml><?xml version="1.0" encoding="utf-8"?>
<a:theme xmlns:a="http://schemas.openxmlformats.org/drawingml/2006/main" name="6_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2054</TotalTime>
  <Words>679</Words>
  <Application>Microsoft Office PowerPoint</Application>
  <PresentationFormat>Экран (4:3)</PresentationFormat>
  <Paragraphs>260</Paragraphs>
  <Slides>35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35</vt:i4>
      </vt:variant>
    </vt:vector>
  </HeadingPairs>
  <TitlesOfParts>
    <vt:vector size="54" baseType="lpstr">
      <vt:lpstr>Поток</vt:lpstr>
      <vt:lpstr>Тема Office</vt:lpstr>
      <vt:lpstr>Savon</vt:lpstr>
      <vt:lpstr>1_Savon</vt:lpstr>
      <vt:lpstr>2_Savon</vt:lpstr>
      <vt:lpstr>3_Savon</vt:lpstr>
      <vt:lpstr>4_Savon</vt:lpstr>
      <vt:lpstr>5_Savon</vt:lpstr>
      <vt:lpstr>6_Savon</vt:lpstr>
      <vt:lpstr>7_Savon</vt:lpstr>
      <vt:lpstr>8_Savon</vt:lpstr>
      <vt:lpstr>9_Savon</vt:lpstr>
      <vt:lpstr>10_Savon</vt:lpstr>
      <vt:lpstr>Обычный</vt:lpstr>
      <vt:lpstr>Текстура</vt:lpstr>
      <vt:lpstr>2_Тема Office</vt:lpstr>
      <vt:lpstr>3_Тема Office</vt:lpstr>
      <vt:lpstr>5_Тема Office</vt:lpstr>
      <vt:lpstr>Волна</vt:lpstr>
      <vt:lpstr>Слайд 1</vt:lpstr>
      <vt:lpstr>    Утром ранним кто-то   странный     Заглянул в мое окно.     На ладони появилось     Ярко-рыжее пятно.     Это солнце заглянуло,     Будто руку протянуло,     Тонкий лучик золотой.     И, как с первым лучшим другом,     Поздоровалось со мной.</vt:lpstr>
      <vt:lpstr>Слайд 3</vt:lpstr>
      <vt:lpstr>Слайд 4</vt:lpstr>
      <vt:lpstr>Все профессии важны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Профессия  «Пчеловод»</vt:lpstr>
      <vt:lpstr>Продукты пчеловодства</vt:lpstr>
      <vt:lpstr>Использование мёда</vt:lpstr>
      <vt:lpstr>Слайд 24</vt:lpstr>
      <vt:lpstr>Слайд 25</vt:lpstr>
      <vt:lpstr>Инструменты парикмахера</vt:lpstr>
      <vt:lpstr>Слайд 27</vt:lpstr>
      <vt:lpstr>  Физкультминутка </vt:lpstr>
      <vt:lpstr>Игра «Домино»  </vt:lpstr>
      <vt:lpstr>Игра «Бюро находок»  </vt:lpstr>
      <vt:lpstr>Творческое задание  «Собери пословицы»</vt:lpstr>
      <vt:lpstr>Слайд 32</vt:lpstr>
      <vt:lpstr> Все профессии нужны,  все профессии важны! </vt:lpstr>
      <vt:lpstr>Слайд 34</vt:lpstr>
      <vt:lpstr>Все профессии важны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Неля</cp:lastModifiedBy>
  <cp:revision>182</cp:revision>
  <dcterms:created xsi:type="dcterms:W3CDTF">2014-10-24T15:57:01Z</dcterms:created>
  <dcterms:modified xsi:type="dcterms:W3CDTF">2021-05-27T21:10:40Z</dcterms:modified>
</cp:coreProperties>
</file>